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7" r:id="rId5"/>
    <p:sldId id="278" r:id="rId6"/>
    <p:sldId id="27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5070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latin typeface="Georgia" pitchFamily="18" charset="0"/>
              </a:rPr>
              <a:t>Муниципальное дошкольное образовательное учреждение «Детский сад села Булановка </a:t>
            </a:r>
            <a:r>
              <a:rPr lang="ru-RU" sz="1800" b="1" dirty="0" err="1" smtClean="0">
                <a:latin typeface="Georgia" pitchFamily="18" charset="0"/>
              </a:rPr>
              <a:t>Шебекинского</a:t>
            </a:r>
            <a:r>
              <a:rPr lang="ru-RU" sz="1800" b="1" dirty="0" smtClean="0">
                <a:latin typeface="Georgia" pitchFamily="18" charset="0"/>
              </a:rPr>
              <a:t> района Белгородской области»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 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 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 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 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 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Материалы по проведению акции по      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профилактике  ДДТТ «Светлячок»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 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 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 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 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 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 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 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 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 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 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2014 </a:t>
            </a:r>
            <a:endParaRPr lang="ru-RU" sz="18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 advTm="2496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Внимание: мы переходим улицу.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8" name="Содержимое 7" descr="DSC00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543" y="1600201"/>
            <a:ext cx="679891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Беседа с детьми о необходимости использования светоотражающих элементов в одежде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4" name="Содержимое 3" descr="DSC009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543" y="1600201"/>
            <a:ext cx="679891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Экскурсия к пешеходному переходу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4" name="Содержимое 3" descr="DSC009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543" y="1600201"/>
            <a:ext cx="679891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latin typeface="Georgia" pitchFamily="18" charset="0"/>
              </a:rPr>
              <a:t>Развивающие, дидактические </a:t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3600" b="1" dirty="0" smtClean="0">
                <a:latin typeface="Georgia" pitchFamily="18" charset="0"/>
              </a:rPr>
              <a:t>и подвижные игры</a:t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2200" b="1" dirty="0" smtClean="0">
                <a:latin typeface="Georgia" pitchFamily="18" charset="0"/>
              </a:rPr>
              <a:t>«Посмотри и угадай»</a:t>
            </a:r>
            <a:r>
              <a:rPr lang="ru-RU" sz="2000" b="1" dirty="0" smtClean="0">
                <a:latin typeface="Georgia" pitchFamily="18" charset="0"/>
              </a:rPr>
              <a:t/>
            </a:r>
            <a:br>
              <a:rPr lang="ru-RU" sz="2000" b="1" dirty="0" smtClean="0">
                <a:latin typeface="Georgia" pitchFamily="18" charset="0"/>
              </a:rPr>
            </a:b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Содержимое 5" descr="DSC01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543" y="1600201"/>
            <a:ext cx="679891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Пешеходный переход.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4" name="Содержимое 3" descr="DSC01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543" y="1600201"/>
            <a:ext cx="679891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Азбука пешехода.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4" name="Содержимое 3" descr="DSC01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543" y="1600201"/>
            <a:ext cx="679891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Совместный конкур родителей и детей «Угадай знак».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4" name="Содержимое 3" descr="DSC01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543" y="1600201"/>
            <a:ext cx="679891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«Воробышки и автомобиль»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4" name="Содержимое 3" descr="DSC00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543" y="1600201"/>
            <a:ext cx="679891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«На чем я путешествую»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Содержимое 5" descr="DSC009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543" y="1600201"/>
            <a:ext cx="679891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Макет «Улицы – города»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4" name="Содержимое 3" descr="C:\Users\User\Desktop\садик фотографии\DSC0107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02279" y="1868128"/>
            <a:ext cx="5939444" cy="3990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200" b="1" dirty="0" smtClean="0">
                <a:latin typeface="Georgia" pitchFamily="18" charset="0"/>
              </a:rPr>
              <a:t>Муниципальное дошкольное образовательное учреждение «Детский сад села Булановка </a:t>
            </a:r>
            <a:r>
              <a:rPr lang="ru-RU" sz="1200" b="1" dirty="0" err="1" smtClean="0">
                <a:latin typeface="Georgia" pitchFamily="18" charset="0"/>
              </a:rPr>
              <a:t>Шебекинского</a:t>
            </a:r>
            <a:r>
              <a:rPr lang="ru-RU" sz="1200" b="1" dirty="0" smtClean="0">
                <a:latin typeface="Georgia" pitchFamily="18" charset="0"/>
              </a:rPr>
              <a:t> района Белгородской области»</a:t>
            </a:r>
            <a:br>
              <a:rPr lang="ru-RU" sz="1200" b="1" dirty="0" smtClean="0">
                <a:latin typeface="Georgia" pitchFamily="18" charset="0"/>
              </a:rPr>
            </a:br>
            <a:r>
              <a:rPr lang="ru-RU" sz="1200" b="1" dirty="0" smtClean="0">
                <a:latin typeface="Georgia" pitchFamily="18" charset="0"/>
              </a:rPr>
              <a:t> </a:t>
            </a:r>
            <a:br>
              <a:rPr lang="ru-RU" sz="1200" b="1" dirty="0" smtClean="0">
                <a:latin typeface="Georgia" pitchFamily="18" charset="0"/>
              </a:rPr>
            </a:br>
            <a:r>
              <a:rPr lang="ru-RU" sz="1200" b="1" dirty="0" smtClean="0">
                <a:latin typeface="Georgia" pitchFamily="18" charset="0"/>
              </a:rPr>
              <a:t> </a:t>
            </a:r>
            <a:br>
              <a:rPr lang="ru-RU" sz="1200" b="1" dirty="0" smtClean="0">
                <a:latin typeface="Georgia" pitchFamily="18" charset="0"/>
              </a:rPr>
            </a:br>
            <a:r>
              <a:rPr lang="ru-RU" sz="1200" b="1" dirty="0" smtClean="0">
                <a:latin typeface="Georgia" pitchFamily="18" charset="0"/>
              </a:rPr>
              <a:t> </a:t>
            </a:r>
            <a:br>
              <a:rPr lang="ru-RU" sz="1200" b="1" dirty="0" smtClean="0">
                <a:latin typeface="Georgia" pitchFamily="18" charset="0"/>
              </a:rPr>
            </a:br>
            <a:r>
              <a:rPr lang="ru-RU" sz="1200" b="1" dirty="0" smtClean="0">
                <a:latin typeface="Georgia" pitchFamily="18" charset="0"/>
              </a:rPr>
              <a:t> </a:t>
            </a:r>
            <a:br>
              <a:rPr lang="ru-RU" sz="1200" b="1" dirty="0" smtClean="0">
                <a:latin typeface="Georgia" pitchFamily="18" charset="0"/>
              </a:rPr>
            </a:br>
            <a:r>
              <a:rPr lang="ru-RU" sz="1200" b="1" dirty="0" smtClean="0">
                <a:latin typeface="Georgia" pitchFamily="18" charset="0"/>
              </a:rPr>
              <a:t> </a:t>
            </a:r>
            <a:br>
              <a:rPr lang="ru-RU" sz="1200" b="1" dirty="0" smtClean="0">
                <a:latin typeface="Georgia" pitchFamily="18" charset="0"/>
              </a:rPr>
            </a:br>
            <a:r>
              <a:rPr lang="ru-RU" sz="1200" b="1" dirty="0" smtClean="0">
                <a:latin typeface="Georgia" pitchFamily="18" charset="0"/>
              </a:rPr>
              <a:t> </a:t>
            </a:r>
            <a:br>
              <a:rPr lang="ru-RU" sz="1200" b="1" dirty="0" smtClean="0">
                <a:latin typeface="Georgia" pitchFamily="18" charset="0"/>
              </a:rPr>
            </a:br>
            <a:r>
              <a:rPr lang="ru-RU" sz="1200" b="1" dirty="0" smtClean="0">
                <a:latin typeface="Georgia" pitchFamily="18" charset="0"/>
              </a:rPr>
              <a:t> </a:t>
            </a:r>
            <a:br>
              <a:rPr lang="ru-RU" sz="1200" b="1" dirty="0" smtClean="0">
                <a:latin typeface="Georgia" pitchFamily="18" charset="0"/>
              </a:rPr>
            </a:br>
            <a:r>
              <a:rPr lang="ru-RU" sz="1200" b="1" dirty="0" smtClean="0">
                <a:latin typeface="Georgia" pitchFamily="18" charset="0"/>
              </a:rPr>
              <a:t> </a:t>
            </a:r>
            <a:br>
              <a:rPr lang="ru-RU" sz="1200" b="1" dirty="0" smtClean="0">
                <a:latin typeface="Georgia" pitchFamily="18" charset="0"/>
              </a:rPr>
            </a:br>
            <a:r>
              <a:rPr lang="ru-RU" sz="1200" b="1" dirty="0" smtClean="0">
                <a:latin typeface="Georgia" pitchFamily="18" charset="0"/>
              </a:rPr>
              <a:t>Отчет о проделанной работе в МБДОУ «Детский сад села Булановка</a:t>
            </a:r>
            <a:br>
              <a:rPr lang="ru-RU" sz="1200" b="1" dirty="0" smtClean="0">
                <a:latin typeface="Georgia" pitchFamily="18" charset="0"/>
              </a:rPr>
            </a:br>
            <a:r>
              <a:rPr lang="ru-RU" sz="1200" b="1" dirty="0" smtClean="0">
                <a:latin typeface="Georgia" pitchFamily="18" charset="0"/>
              </a:rPr>
              <a:t> в рамках по профилактике акции ДДТТ «Светлячок»</a:t>
            </a:r>
            <a:br>
              <a:rPr lang="ru-RU" sz="1200" b="1" dirty="0" smtClean="0">
                <a:latin typeface="Georgia" pitchFamily="18" charset="0"/>
              </a:rPr>
            </a:br>
            <a:r>
              <a:rPr lang="ru-RU" sz="1200" b="1" dirty="0" smtClean="0">
                <a:latin typeface="Georgia" pitchFamily="18" charset="0"/>
              </a:rPr>
              <a:t> </a:t>
            </a:r>
            <a:br>
              <a:rPr lang="ru-RU" sz="1200" b="1" dirty="0" smtClean="0">
                <a:latin typeface="Georgia" pitchFamily="18" charset="0"/>
              </a:rPr>
            </a:br>
            <a:r>
              <a:rPr lang="ru-RU" sz="1200" b="1" dirty="0" smtClean="0">
                <a:latin typeface="Georgia" pitchFamily="18" charset="0"/>
              </a:rPr>
              <a:t> </a:t>
            </a:r>
            <a:br>
              <a:rPr lang="ru-RU" sz="1200" b="1" dirty="0" smtClean="0">
                <a:latin typeface="Georgia" pitchFamily="18" charset="0"/>
              </a:rPr>
            </a:br>
            <a:r>
              <a:rPr lang="ru-RU" sz="1200" b="1" dirty="0" smtClean="0">
                <a:latin typeface="Georgia" pitchFamily="18" charset="0"/>
              </a:rPr>
              <a:t> </a:t>
            </a:r>
            <a:br>
              <a:rPr lang="ru-RU" sz="1200" b="1" dirty="0" smtClean="0">
                <a:latin typeface="Georgia" pitchFamily="18" charset="0"/>
              </a:rPr>
            </a:br>
            <a:r>
              <a:rPr lang="ru-RU" sz="1200" b="1" dirty="0" smtClean="0">
                <a:latin typeface="Georgia" pitchFamily="18" charset="0"/>
              </a:rPr>
              <a:t> </a:t>
            </a:r>
            <a:br>
              <a:rPr lang="ru-RU" sz="1200" b="1" dirty="0" smtClean="0">
                <a:latin typeface="Georgia" pitchFamily="18" charset="0"/>
              </a:rPr>
            </a:br>
            <a:r>
              <a:rPr lang="ru-RU" sz="1200" b="1" dirty="0" smtClean="0">
                <a:latin typeface="Georgia" pitchFamily="18" charset="0"/>
              </a:rPr>
              <a:t> </a:t>
            </a:r>
            <a:br>
              <a:rPr lang="ru-RU" sz="1200" b="1" dirty="0" smtClean="0">
                <a:latin typeface="Georgia" pitchFamily="18" charset="0"/>
              </a:rPr>
            </a:br>
            <a:r>
              <a:rPr lang="ru-RU" sz="1200" b="1" dirty="0" smtClean="0">
                <a:latin typeface="Georgia" pitchFamily="18" charset="0"/>
              </a:rPr>
              <a:t> </a:t>
            </a:r>
            <a:br>
              <a:rPr lang="ru-RU" sz="1200" b="1" dirty="0" smtClean="0">
                <a:latin typeface="Georgia" pitchFamily="18" charset="0"/>
              </a:rPr>
            </a:br>
            <a:r>
              <a:rPr lang="ru-RU" sz="1200" b="1" dirty="0" smtClean="0">
                <a:latin typeface="Georgia" pitchFamily="18" charset="0"/>
              </a:rPr>
              <a:t> </a:t>
            </a:r>
            <a:br>
              <a:rPr lang="ru-RU" sz="1200" b="1" dirty="0" smtClean="0">
                <a:latin typeface="Georgia" pitchFamily="18" charset="0"/>
              </a:rPr>
            </a:br>
            <a:r>
              <a:rPr lang="ru-RU" sz="1200" b="1" dirty="0" smtClean="0">
                <a:latin typeface="Georgia" pitchFamily="18" charset="0"/>
              </a:rPr>
              <a:t> </a:t>
            </a:r>
            <a:br>
              <a:rPr lang="ru-RU" sz="1200" b="1" dirty="0" smtClean="0">
                <a:latin typeface="Georgia" pitchFamily="18" charset="0"/>
              </a:rPr>
            </a:br>
            <a:r>
              <a:rPr lang="ru-RU" sz="1200" b="1" dirty="0" smtClean="0">
                <a:latin typeface="Georgia" pitchFamily="18" charset="0"/>
              </a:rPr>
              <a:t>                                                                                                         Подготовила воспитатель</a:t>
            </a:r>
            <a:br>
              <a:rPr lang="ru-RU" sz="1200" b="1" dirty="0" smtClean="0">
                <a:latin typeface="Georgia" pitchFamily="18" charset="0"/>
              </a:rPr>
            </a:br>
            <a:r>
              <a:rPr lang="ru-RU" sz="1200" b="1" dirty="0" smtClean="0">
                <a:latin typeface="Georgia" pitchFamily="18" charset="0"/>
              </a:rPr>
              <a:t>                                                                                                       разновозрастной группы</a:t>
            </a:r>
            <a:br>
              <a:rPr lang="ru-RU" sz="1200" b="1" dirty="0" smtClean="0">
                <a:latin typeface="Georgia" pitchFamily="18" charset="0"/>
              </a:rPr>
            </a:br>
            <a:r>
              <a:rPr lang="ru-RU" sz="1200" b="1" dirty="0" smtClean="0">
                <a:latin typeface="Georgia" pitchFamily="18" charset="0"/>
              </a:rPr>
              <a:t>                                                                                                                       Бавыкина Светлана Николаевна</a:t>
            </a:r>
            <a:endParaRPr lang="ru-RU" sz="1200" b="1" dirty="0">
              <a:latin typeface="Georgia" pitchFamily="18" charset="0"/>
            </a:endParaRPr>
          </a:p>
        </p:txBody>
      </p:sp>
    </p:spTree>
  </p:cSld>
  <p:clrMapOvr>
    <a:masterClrMapping/>
  </p:clrMapOvr>
  <p:transition advTm="360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Оформление уголка по ДДТТ.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4" name="Содержимое 3" descr="C:\Users\User\Desktop\садик фотографии\DSC0110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5"/>
            <a:ext cx="6768752" cy="403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Georgia" pitchFamily="18" charset="0"/>
              </a:rPr>
              <a:t/>
            </a:r>
            <a:br>
              <a:rPr lang="ru-RU" sz="2200" b="1" dirty="0" smtClean="0">
                <a:latin typeface="Georgia" pitchFamily="18" charset="0"/>
              </a:rPr>
            </a:br>
            <a:r>
              <a:rPr lang="ru-RU" sz="2200" b="1" dirty="0" smtClean="0">
                <a:latin typeface="Georgia" pitchFamily="18" charset="0"/>
              </a:rPr>
              <a:t/>
            </a:r>
            <a:br>
              <a:rPr lang="ru-RU" sz="2200" b="1" dirty="0" smtClean="0">
                <a:latin typeface="Georgia" pitchFamily="18" charset="0"/>
              </a:rPr>
            </a:br>
            <a:r>
              <a:rPr lang="ru-RU" sz="2200" b="1" dirty="0" smtClean="0">
                <a:latin typeface="Georgia" pitchFamily="18" charset="0"/>
              </a:rPr>
              <a:t/>
            </a:r>
            <a:br>
              <a:rPr lang="ru-RU" sz="2200" b="1" dirty="0" smtClean="0">
                <a:latin typeface="Georgia" pitchFamily="18" charset="0"/>
              </a:rPr>
            </a:br>
            <a:r>
              <a:rPr lang="ru-RU" sz="2200" b="1" dirty="0" smtClean="0">
                <a:latin typeface="Georgia" pitchFamily="18" charset="0"/>
              </a:rPr>
              <a:t>Совместная работа педагога с родителями и детьми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latin typeface="Georgia" pitchFamily="18" charset="0"/>
              </a:rPr>
              <a:t> </a:t>
            </a:r>
            <a:br>
              <a:rPr lang="ru-RU" sz="2200" b="1" dirty="0" smtClean="0">
                <a:latin typeface="Georgia" pitchFamily="18" charset="0"/>
              </a:rPr>
            </a:br>
            <a:r>
              <a:rPr lang="ru-RU" sz="2200" b="1" dirty="0" smtClean="0">
                <a:latin typeface="Georgia" pitchFamily="18" charset="0"/>
              </a:rPr>
              <a:t>КВН «Безопасность дорожного движения»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SC009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543" y="1600201"/>
            <a:ext cx="679891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543" y="1600201"/>
            <a:ext cx="679891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4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algn="l"/>
            <a:r>
              <a:rPr lang="ru-RU" sz="1000" b="1" dirty="0" smtClean="0">
                <a:latin typeface="Georgia" pitchFamily="18" charset="0"/>
              </a:rPr>
              <a:t>Муниципальное бюджетное дошкольное образовательное учреждение «Детский сад села Булановка </a:t>
            </a:r>
            <a:r>
              <a:rPr lang="ru-RU" sz="1000" b="1" dirty="0" err="1" smtClean="0">
                <a:latin typeface="Georgia" pitchFamily="18" charset="0"/>
              </a:rPr>
              <a:t>Шебекинского</a:t>
            </a:r>
            <a:r>
              <a:rPr lang="ru-RU" sz="1000" b="1" dirty="0" smtClean="0">
                <a:latin typeface="Georgia" pitchFamily="18" charset="0"/>
              </a:rPr>
              <a:t>  района </a:t>
            </a:r>
            <a:r>
              <a:rPr lang="ru-RU" sz="1000" b="1" dirty="0" smtClean="0">
                <a:latin typeface="Georgia" pitchFamily="18" charset="0"/>
              </a:rPr>
              <a:t>        Белгородской </a:t>
            </a:r>
            <a:r>
              <a:rPr lang="ru-RU" sz="1000" b="1" dirty="0" smtClean="0">
                <a:latin typeface="Georgia" pitchFamily="18" charset="0"/>
              </a:rPr>
              <a:t>области»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 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 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                                                                                                                       Приказ</a:t>
            </a:r>
            <a:r>
              <a:rPr lang="ru-RU" sz="1000" b="1" dirty="0" smtClean="0">
                <a:latin typeface="Georgia" pitchFamily="18" charset="0"/>
              </a:rPr>
              <a:t/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 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   От  10. 10.  2014 </a:t>
            </a:r>
            <a:r>
              <a:rPr lang="ru-RU" sz="1000" b="1" dirty="0" smtClean="0">
                <a:latin typeface="Georgia" pitchFamily="18" charset="0"/>
              </a:rPr>
              <a:t>г                                                                                                                                                                                                                   №  </a:t>
            </a:r>
            <a:r>
              <a:rPr lang="ru-RU" sz="1000" b="1" dirty="0" smtClean="0">
                <a:latin typeface="Georgia" pitchFamily="18" charset="0"/>
              </a:rPr>
              <a:t>58 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 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О проведении акции по профилактике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детского дорожно-транспортного травматизма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 «Светлячок»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МБДОУ«Детский сад села Булановка»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 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    На основании приказа Управления образования администрации </a:t>
            </a:r>
            <a:r>
              <a:rPr lang="ru-RU" sz="1000" b="1" dirty="0" err="1" smtClean="0">
                <a:latin typeface="Georgia" pitchFamily="18" charset="0"/>
              </a:rPr>
              <a:t>Шебекинского</a:t>
            </a:r>
            <a:r>
              <a:rPr lang="ru-RU" sz="1000" b="1" dirty="0" smtClean="0">
                <a:latin typeface="Georgia" pitchFamily="18" charset="0"/>
              </a:rPr>
              <a:t> района от 2.10.2014г. № 1117 О проведении районной акции по профилактике детского дорожно-транспортного травматизма среди детей дошкольного возраста «Светлячок». и пропаганде использования </a:t>
            </a:r>
            <a:r>
              <a:rPr lang="ru-RU" sz="1000" b="1" dirty="0" err="1" smtClean="0">
                <a:latin typeface="Georgia" pitchFamily="18" charset="0"/>
              </a:rPr>
              <a:t>световозвращающих</a:t>
            </a:r>
            <a:r>
              <a:rPr lang="ru-RU" sz="1000" b="1" dirty="0" smtClean="0">
                <a:latin typeface="Georgia" pitchFamily="18" charset="0"/>
              </a:rPr>
              <a:t> элементов детьми дошкольного возраста, привлечения внимания родительской общественности к проблеме обеспечения безопасности дорожного движения  ПРИКАЗЫВАЮ: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 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1. Провести с 10 октября по 17 октября 2014 года МБДОУ «Детский сад село Булановка» акцию по профилактике детского дорожно-транспортного </a:t>
            </a:r>
            <a:r>
              <a:rPr lang="ru-RU" sz="1000" b="1" dirty="0" smtClean="0">
                <a:latin typeface="Georgia" pitchFamily="18" charset="0"/>
              </a:rPr>
              <a:t>травматизма «Светлячок».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/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   2</a:t>
            </a:r>
            <a:r>
              <a:rPr lang="ru-RU" sz="1000" b="1" dirty="0" smtClean="0">
                <a:latin typeface="Georgia" pitchFamily="18" charset="0"/>
              </a:rPr>
              <a:t>. Воспитателям Бавыкиной С.Н. Бавыкиной Н.В. в рамках акции: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Организовать мероприятия в группе направленные на профилактику детского дорожно-транспортного травматизма с привлечением родителей и  общественности.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Провести агитационные мероприятия на улицах села и общественно значимых местах.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Утвердить Положение о проведении в МБДОУ « Детский сад села Булановка» акции по профилактике детского дорожно-транспортного травматизма «Светлячок » (приложение №1).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Предоставить информацию и фотографический материал о проведении акции по профилактике ДДТТ до 24 октября 2014 г. в информационно-методический центр Управления образования администрации </a:t>
            </a:r>
            <a:r>
              <a:rPr lang="ru-RU" sz="1000" b="1" dirty="0" err="1" smtClean="0">
                <a:latin typeface="Georgia" pitchFamily="18" charset="0"/>
              </a:rPr>
              <a:t>Шебекинского</a:t>
            </a:r>
            <a:r>
              <a:rPr lang="ru-RU" sz="1000" b="1" dirty="0" smtClean="0">
                <a:latin typeface="Georgia" pitchFamily="18" charset="0"/>
              </a:rPr>
              <a:t> района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Контроль за исполнением настоящего приказа оставляю за собой.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 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 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Заведующий </a:t>
            </a:r>
            <a:r>
              <a:rPr lang="ru-RU" sz="1000" b="1" dirty="0" smtClean="0">
                <a:latin typeface="Georgia" pitchFamily="18" charset="0"/>
              </a:rPr>
              <a:t>МБДОУ «Детский сад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села </a:t>
            </a:r>
            <a:r>
              <a:rPr lang="ru-RU" sz="1000" b="1" dirty="0" smtClean="0">
                <a:latin typeface="Georgia" pitchFamily="18" charset="0"/>
              </a:rPr>
              <a:t>Булановка </a:t>
            </a:r>
            <a:r>
              <a:rPr lang="ru-RU" sz="1000" b="1" dirty="0" err="1" smtClean="0">
                <a:latin typeface="Georgia" pitchFamily="18" charset="0"/>
              </a:rPr>
              <a:t>Шебекинского</a:t>
            </a:r>
            <a:r>
              <a:rPr lang="ru-RU" sz="1000" b="1" dirty="0" smtClean="0">
                <a:latin typeface="Georgia" pitchFamily="18" charset="0"/>
              </a:rPr>
              <a:t> района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Белгородской области»                                                              </a:t>
            </a:r>
            <a:r>
              <a:rPr lang="ru-RU" sz="1000" b="1" dirty="0" err="1" smtClean="0">
                <a:latin typeface="Georgia" pitchFamily="18" charset="0"/>
              </a:rPr>
              <a:t>О.Г.Пасиешвили</a:t>
            </a:r>
            <a:r>
              <a:rPr lang="ru-RU" sz="1000" b="1" dirty="0" smtClean="0">
                <a:latin typeface="Georgia" pitchFamily="18" charset="0"/>
              </a:rPr>
              <a:t/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 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С приказом ознакомлены: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 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Воспитатель – Бавыкина С.Н.</a:t>
            </a:r>
            <a:br>
              <a:rPr lang="ru-RU" sz="1000" b="1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Воспитатель – Бавыкина Н.В</a:t>
            </a:r>
            <a:br>
              <a:rPr lang="ru-RU" sz="1000" b="1" dirty="0" smtClean="0">
                <a:latin typeface="Georgia" pitchFamily="18" charset="0"/>
              </a:rPr>
            </a:br>
            <a:endParaRPr lang="ru-RU" sz="1000" b="1" dirty="0">
              <a:latin typeface="Georgia" pitchFamily="18" charset="0"/>
            </a:endParaRPr>
          </a:p>
        </p:txBody>
      </p:sp>
    </p:spTree>
  </p:cSld>
  <p:clrMapOvr>
    <a:masterClrMapping/>
  </p:clrMapOvr>
  <p:transition advTm="368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1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r>
              <a:rPr lang="ru-RU" sz="3600" b="1" dirty="0" smtClean="0">
                <a:latin typeface="Georgia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Утверждаю</a:t>
            </a:r>
            <a:endParaRPr lang="ru-RU" sz="3600" b="1" dirty="0" smtClean="0">
              <a:latin typeface="Georgia" pitchFamily="18" charset="0"/>
            </a:endParaRPr>
          </a:p>
          <a:p>
            <a:r>
              <a:rPr lang="ru-RU" sz="3600" b="1" dirty="0" smtClean="0">
                <a:latin typeface="Georgia" pitchFamily="18" charset="0"/>
              </a:rPr>
              <a:t>	</a:t>
            </a:r>
            <a:r>
              <a:rPr lang="ru-RU" sz="3600" b="1" dirty="0" smtClean="0">
                <a:latin typeface="Georgia" pitchFamily="18" charset="0"/>
              </a:rPr>
              <a:t>                                                                                                                                  Заведующий  </a:t>
            </a:r>
            <a:r>
              <a:rPr lang="ru-RU" sz="3600" b="1" dirty="0" smtClean="0">
                <a:latin typeface="Georgia" pitchFamily="18" charset="0"/>
              </a:rPr>
              <a:t>МБДОУ «Детский сад  села </a:t>
            </a:r>
            <a:r>
              <a:rPr lang="ru-RU" sz="3600" b="1" dirty="0" smtClean="0">
                <a:latin typeface="Georgia" pitchFamily="18" charset="0"/>
              </a:rPr>
              <a:t> Булановка</a:t>
            </a:r>
            <a:r>
              <a:rPr lang="ru-RU" sz="3600" b="1" dirty="0" smtClean="0">
                <a:latin typeface="Georgia" pitchFamily="18" charset="0"/>
              </a:rPr>
              <a:t>»</a:t>
            </a:r>
          </a:p>
          <a:p>
            <a:r>
              <a:rPr lang="ru-RU" sz="3600" b="1" dirty="0" smtClean="0">
                <a:latin typeface="Georgia" pitchFamily="18" charset="0"/>
              </a:rPr>
              <a:t>	</a:t>
            </a:r>
            <a:r>
              <a:rPr lang="ru-RU" sz="3600" b="1" dirty="0" smtClean="0">
                <a:latin typeface="Georgia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3600" b="1" dirty="0" err="1" smtClean="0">
                <a:latin typeface="Georgia" pitchFamily="18" charset="0"/>
              </a:rPr>
              <a:t>Пасиешвили</a:t>
            </a:r>
            <a:r>
              <a:rPr lang="ru-RU" sz="3600" b="1" dirty="0" smtClean="0">
                <a:latin typeface="Georgia" pitchFamily="18" charset="0"/>
              </a:rPr>
              <a:t> О.Г</a:t>
            </a:r>
            <a:endParaRPr lang="ru-RU" sz="3600" b="1" dirty="0" smtClean="0">
              <a:latin typeface="Georgia" pitchFamily="18" charset="0"/>
            </a:endParaRPr>
          </a:p>
          <a:p>
            <a:r>
              <a:rPr lang="ru-RU" sz="3600" b="1" dirty="0" smtClean="0">
                <a:latin typeface="Georgia" pitchFamily="18" charset="0"/>
              </a:rPr>
              <a:t>	</a:t>
            </a:r>
          </a:p>
          <a:p>
            <a:r>
              <a:rPr lang="ru-RU" sz="3600" b="1" dirty="0" smtClean="0">
                <a:latin typeface="Georgia" pitchFamily="18" charset="0"/>
              </a:rPr>
              <a:t> </a:t>
            </a:r>
          </a:p>
          <a:p>
            <a:r>
              <a:rPr lang="ru-RU" sz="3600" b="1" dirty="0" smtClean="0">
                <a:latin typeface="Georgia" pitchFamily="18" charset="0"/>
              </a:rPr>
              <a:t>  </a:t>
            </a:r>
          </a:p>
          <a:p>
            <a:r>
              <a:rPr lang="ru-RU" sz="3600" b="1" dirty="0" smtClean="0">
                <a:latin typeface="Georgia" pitchFamily="18" charset="0"/>
              </a:rPr>
              <a:t>                                                                                                                       ПОЛОЖЕНИЕ</a:t>
            </a:r>
            <a:endParaRPr lang="ru-RU" sz="3600" b="1" dirty="0" smtClean="0">
              <a:latin typeface="Georgia" pitchFamily="18" charset="0"/>
            </a:endParaRPr>
          </a:p>
          <a:p>
            <a:r>
              <a:rPr lang="ru-RU" sz="3600" b="1" dirty="0" smtClean="0">
                <a:latin typeface="Georgia" pitchFamily="18" charset="0"/>
              </a:rPr>
              <a:t>о проведении акции по профилактике детского дорожно-транспортного травматизма «Светлячок»</a:t>
            </a:r>
          </a:p>
          <a:p>
            <a:r>
              <a:rPr lang="ru-RU" sz="3600" b="1" dirty="0" smtClean="0">
                <a:latin typeface="Georgia" pitchFamily="18" charset="0"/>
              </a:rPr>
              <a:t>1. Провести Акцию по профилактике детского дорожно-транспортного травматизма «Светлячок» в МБДОУ «Детский сад село Булановка» на 2014г. на повышение эффективности работы детского сада по профилактике детского дорожно-транспортного травматизма и пропаганде использования ношения на одежде </a:t>
            </a:r>
            <a:r>
              <a:rPr lang="ru-RU" sz="3600" b="1" dirty="0" err="1" smtClean="0">
                <a:latin typeface="Georgia" pitchFamily="18" charset="0"/>
              </a:rPr>
              <a:t>световозвращающих</a:t>
            </a:r>
            <a:r>
              <a:rPr lang="ru-RU" sz="3600" b="1" dirty="0" smtClean="0">
                <a:latin typeface="Georgia" pitchFamily="18" charset="0"/>
              </a:rPr>
              <a:t> элементов детьми дошкольного возраста.</a:t>
            </a:r>
          </a:p>
          <a:p>
            <a:r>
              <a:rPr lang="ru-RU" sz="3600" b="1" dirty="0" smtClean="0">
                <a:latin typeface="Georgia" pitchFamily="18" charset="0"/>
              </a:rPr>
              <a:t>2. Цели и задачи Акции</a:t>
            </a:r>
          </a:p>
          <a:p>
            <a:r>
              <a:rPr lang="ru-RU" sz="3600" b="1" dirty="0" smtClean="0">
                <a:latin typeface="Georgia" pitchFamily="18" charset="0"/>
              </a:rPr>
              <a:t>Целью Акции является активизация деятельности и привлечение внимания участников дорожного движения к поведению детей на пешеходных переходах, проблеме детского дорожно-транспортного травматизма, а также пропаганде использования ношения на одежде </a:t>
            </a:r>
            <a:r>
              <a:rPr lang="ru-RU" sz="3600" b="1" dirty="0" err="1" smtClean="0">
                <a:latin typeface="Georgia" pitchFamily="18" charset="0"/>
              </a:rPr>
              <a:t>световозвращающих</a:t>
            </a:r>
            <a:r>
              <a:rPr lang="ru-RU" sz="3600" b="1" dirty="0" smtClean="0">
                <a:latin typeface="Georgia" pitchFamily="18" charset="0"/>
              </a:rPr>
              <a:t> элементов детьми в детском саду.</a:t>
            </a:r>
          </a:p>
          <a:p>
            <a:pPr lvl="0"/>
            <a:r>
              <a:rPr lang="ru-RU" sz="3600" b="1" dirty="0" smtClean="0">
                <a:latin typeface="Georgia" pitchFamily="18" charset="0"/>
              </a:rPr>
              <a:t>Задачи Акции:</a:t>
            </a:r>
          </a:p>
          <a:p>
            <a:pPr lvl="0"/>
            <a:r>
              <a:rPr lang="ru-RU" sz="3600" b="1" dirty="0" smtClean="0">
                <a:latin typeface="Georgia" pitchFamily="18" charset="0"/>
              </a:rPr>
              <a:t>Формирование у воспитанников навыков безопасного перехода улиц и дорог; сокращение детского дорожно-транспортного травматизма.</a:t>
            </a:r>
          </a:p>
          <a:p>
            <a:pPr lvl="0"/>
            <a:r>
              <a:rPr lang="ru-RU" sz="3600" b="1" dirty="0" smtClean="0">
                <a:latin typeface="Georgia" pitchFamily="18" charset="0"/>
              </a:rPr>
              <a:t>Воспитание культуры поведения детей в дорожной среде.</a:t>
            </a:r>
          </a:p>
          <a:p>
            <a:pPr lvl="0"/>
            <a:r>
              <a:rPr lang="ru-RU" sz="3600" b="1" dirty="0" smtClean="0">
                <a:latin typeface="Georgia" pitchFamily="18" charset="0"/>
              </a:rPr>
              <a:t>Привлечение внимания общественности к проблеме детского дорожно-транспортного травматизма с помощью средств массовой информации.</a:t>
            </a:r>
          </a:p>
          <a:p>
            <a:pPr lvl="0"/>
            <a:r>
              <a:rPr lang="ru-RU" sz="3600" b="1" dirty="0" smtClean="0">
                <a:latin typeface="Georgia" pitchFamily="18" charset="0"/>
              </a:rPr>
              <a:t>Организация массовых мероприятий с воспитанниками детского сада по безопасности дорожного движения.</a:t>
            </a:r>
          </a:p>
          <a:p>
            <a:pPr lvl="0"/>
            <a:r>
              <a:rPr lang="ru-RU" sz="3600" b="1" dirty="0" smtClean="0">
                <a:latin typeface="Georgia" pitchFamily="18" charset="0"/>
              </a:rPr>
              <a:t>Развитие форм сотрудничества и взаимодействия педагогического коллектива с родителями, по профилактике детского дорожно-транспортного травматизма.</a:t>
            </a:r>
          </a:p>
          <a:p>
            <a:r>
              <a:rPr lang="ru-RU" sz="3600" b="1" dirty="0" smtClean="0">
                <a:latin typeface="Georgia" pitchFamily="18" charset="0"/>
              </a:rPr>
              <a:t> </a:t>
            </a:r>
          </a:p>
          <a:p>
            <a:r>
              <a:rPr lang="ru-RU" sz="3600" b="1" dirty="0" smtClean="0">
                <a:latin typeface="Georgia" pitchFamily="18" charset="0"/>
              </a:rPr>
              <a:t>3. Участники Акции</a:t>
            </a:r>
          </a:p>
          <a:p>
            <a:r>
              <a:rPr lang="ru-RU" sz="3600" b="1" dirty="0" smtClean="0">
                <a:latin typeface="Georgia" pitchFamily="18" charset="0"/>
              </a:rPr>
              <a:t>В Акции принимают участие воспитанники детского сада МБДОУ «Детский сад села  Булановка», педагогические работники, родители, водители.</a:t>
            </a:r>
          </a:p>
          <a:p>
            <a:r>
              <a:rPr lang="ru-RU" sz="3600" b="1" dirty="0" smtClean="0">
                <a:latin typeface="Georgia" pitchFamily="18" charset="0"/>
              </a:rPr>
              <a:t> </a:t>
            </a:r>
          </a:p>
          <a:p>
            <a:r>
              <a:rPr lang="ru-RU" sz="3600" b="1" dirty="0" smtClean="0">
                <a:latin typeface="Georgia" pitchFamily="18" charset="0"/>
              </a:rPr>
              <a:t> </a:t>
            </a:r>
          </a:p>
          <a:p>
            <a:r>
              <a:rPr lang="ru-RU" sz="3600" b="1" dirty="0" smtClean="0">
                <a:latin typeface="Georgia" pitchFamily="18" charset="0"/>
              </a:rPr>
              <a:t> </a:t>
            </a:r>
          </a:p>
          <a:p>
            <a:r>
              <a:rPr lang="ru-RU" sz="3600" b="1" dirty="0" smtClean="0">
                <a:latin typeface="Georgia" pitchFamily="18" charset="0"/>
              </a:rPr>
              <a:t>4. Сроки и место проведения Акции</a:t>
            </a:r>
          </a:p>
          <a:p>
            <a:r>
              <a:rPr lang="ru-RU" sz="3600" b="1" dirty="0" smtClean="0">
                <a:latin typeface="Georgia" pitchFamily="18" charset="0"/>
              </a:rPr>
              <a:t>Срок проведения Акции – с 10 октября по 17 октября 2014. </a:t>
            </a:r>
          </a:p>
          <a:p>
            <a:r>
              <a:rPr lang="ru-RU" sz="3600" b="1" dirty="0" smtClean="0">
                <a:latin typeface="Georgia" pitchFamily="18" charset="0"/>
              </a:rPr>
              <a:t>МБДОУ «Детский сад село Булановка» </a:t>
            </a:r>
            <a:r>
              <a:rPr lang="ru-RU" sz="3600" b="1" dirty="0" err="1" smtClean="0">
                <a:latin typeface="Georgia" pitchFamily="18" charset="0"/>
              </a:rPr>
              <a:t>Шебекинский</a:t>
            </a:r>
            <a:r>
              <a:rPr lang="ru-RU" sz="3600" b="1" dirty="0" smtClean="0">
                <a:latin typeface="Georgia" pitchFamily="18" charset="0"/>
              </a:rPr>
              <a:t> район Белгородской      области </a:t>
            </a:r>
          </a:p>
          <a:p>
            <a:r>
              <a:rPr lang="ru-RU" sz="3600" b="1" dirty="0" smtClean="0">
                <a:latin typeface="Georgia" pitchFamily="18" charset="0"/>
              </a:rPr>
              <a:t>5. Материалы отчета о проведении Акции</a:t>
            </a:r>
          </a:p>
          <a:p>
            <a:r>
              <a:rPr lang="ru-RU" sz="3600" b="1" dirty="0" smtClean="0">
                <a:latin typeface="Georgia" pitchFamily="18" charset="0"/>
              </a:rPr>
              <a:t>5..Фото материалы с фрагментами проведения Акции.</a:t>
            </a:r>
          </a:p>
          <a:p>
            <a:r>
              <a:rPr lang="ru-RU" sz="3600" b="1" dirty="0" smtClean="0">
                <a:latin typeface="Georgia" pitchFamily="18" charset="0"/>
              </a:rPr>
              <a:t> </a:t>
            </a:r>
          </a:p>
          <a:p>
            <a:r>
              <a:rPr lang="ru-RU" sz="3600" b="1" dirty="0" smtClean="0">
                <a:latin typeface="Georgia" pitchFamily="18" charset="0"/>
              </a:rPr>
              <a:t>6. Оценка результатов Акции</a:t>
            </a:r>
          </a:p>
          <a:p>
            <a:r>
              <a:rPr lang="ru-RU" sz="3600" b="1" dirty="0" smtClean="0">
                <a:latin typeface="Georgia" pitchFamily="18" charset="0"/>
              </a:rPr>
              <a:t>6.Участвовали 15 детей , </a:t>
            </a:r>
          </a:p>
          <a:p>
            <a:r>
              <a:rPr lang="ru-RU" sz="3600" b="1" dirty="0" smtClean="0">
                <a:latin typeface="Georgia" pitchFamily="18" charset="0"/>
              </a:rPr>
              <a:t>- место проведения Акции: улица Молодежная, села Булановка с пешеходным переходом;</a:t>
            </a:r>
          </a:p>
          <a:p>
            <a:r>
              <a:rPr lang="ru-RU" sz="3600" b="1" dirty="0" smtClean="0">
                <a:latin typeface="Georgia" pitchFamily="18" charset="0"/>
              </a:rPr>
              <a:t>- использовались наглядные материалы: стенды, плакаты, макеты.</a:t>
            </a:r>
          </a:p>
          <a:p>
            <a:r>
              <a:rPr lang="ru-RU" sz="3600" b="1" dirty="0" smtClean="0">
                <a:latin typeface="Georgia" pitchFamily="18" charset="0"/>
              </a:rPr>
              <a:t>- привлекались родители воспитанников детского сада при проведении Акции и мероприятия.</a:t>
            </a:r>
          </a:p>
          <a:p>
            <a:r>
              <a:rPr lang="ru-RU" sz="3600" b="1" dirty="0" smtClean="0">
                <a:latin typeface="Georgia" pitchFamily="18" charset="0"/>
              </a:rPr>
              <a:t> </a:t>
            </a:r>
          </a:p>
          <a:p>
            <a:r>
              <a:rPr lang="ru-RU" sz="3600" b="1" dirty="0" smtClean="0">
                <a:latin typeface="Georgia" pitchFamily="18" charset="0"/>
              </a:rPr>
              <a:t>7. Награждение победителей Акции</a:t>
            </a:r>
          </a:p>
          <a:p>
            <a:r>
              <a:rPr lang="ru-RU" sz="3600" b="1" dirty="0" smtClean="0">
                <a:latin typeface="Georgia" pitchFamily="18" charset="0"/>
              </a:rPr>
              <a:t>Были награждены  родители за участие  в  конкурсе  рисунков, а так же за </a:t>
            </a:r>
            <a:r>
              <a:rPr lang="ru-RU" sz="3600" b="1" dirty="0" err="1" smtClean="0">
                <a:latin typeface="Georgia" pitchFamily="18" charset="0"/>
              </a:rPr>
              <a:t>иготавление</a:t>
            </a:r>
            <a:r>
              <a:rPr lang="ru-RU" sz="3600" b="1" dirty="0" smtClean="0">
                <a:latin typeface="Georgia" pitchFamily="18" charset="0"/>
              </a:rPr>
              <a:t>  макета : Гусева О.В. и  Лазарева Н.Н.  </a:t>
            </a:r>
            <a:r>
              <a:rPr lang="ru-RU" sz="3600" b="1" dirty="0" err="1" smtClean="0">
                <a:latin typeface="Georgia" pitchFamily="18" charset="0"/>
              </a:rPr>
              <a:t>Бухалина</a:t>
            </a:r>
            <a:r>
              <a:rPr lang="ru-RU" sz="3600" b="1" dirty="0" smtClean="0">
                <a:latin typeface="Georgia" pitchFamily="18" charset="0"/>
              </a:rPr>
              <a:t> Я.А. </a:t>
            </a:r>
          </a:p>
          <a:p>
            <a:endParaRPr lang="ru-RU" b="1" dirty="0"/>
          </a:p>
        </p:txBody>
      </p:sp>
    </p:spTree>
  </p:cSld>
  <p:clrMapOvr>
    <a:masterClrMapping/>
  </p:clrMapOvr>
  <p:transition advTm="324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633670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numCol="2">
            <a:noAutofit/>
          </a:bodyPr>
          <a:lstStyle/>
          <a:p>
            <a:r>
              <a:rPr lang="ru-RU" sz="900" b="1" dirty="0" smtClean="0">
                <a:latin typeface="Georgia" pitchFamily="18" charset="0"/>
              </a:rPr>
              <a:t>План работы по ДДТТ в МБДОУ «Детский сад села  Булановка» в рамках акции   «Светлячок» (10.10.2014 – 17.10.2014)</a:t>
            </a:r>
          </a:p>
          <a:p>
            <a:r>
              <a:rPr lang="ru-RU" sz="900" b="1" dirty="0" smtClean="0">
                <a:latin typeface="Georgia" pitchFamily="18" charset="0"/>
              </a:rPr>
              <a:t> </a:t>
            </a:r>
            <a:r>
              <a:rPr lang="ru-RU" sz="900" b="1" dirty="0" smtClean="0">
                <a:latin typeface="Georgia" pitchFamily="18" charset="0"/>
              </a:rPr>
              <a:t>Работа </a:t>
            </a:r>
            <a:r>
              <a:rPr lang="ru-RU" sz="900" b="1" dirty="0" smtClean="0">
                <a:latin typeface="Georgia" pitchFamily="18" charset="0"/>
              </a:rPr>
              <a:t>с детьми</a:t>
            </a:r>
          </a:p>
          <a:p>
            <a:r>
              <a:rPr lang="ru-RU" sz="900" b="1" dirty="0" smtClean="0">
                <a:latin typeface="Georgia" pitchFamily="18" charset="0"/>
              </a:rPr>
              <a:t>- Беседа об правилах дорожного движения.</a:t>
            </a:r>
          </a:p>
          <a:p>
            <a:r>
              <a:rPr lang="ru-RU" sz="900" b="1" dirty="0" smtClean="0">
                <a:latin typeface="Georgia" pitchFamily="18" charset="0"/>
              </a:rPr>
              <a:t>- Беседа на тему: «Мы пешеходы».</a:t>
            </a:r>
          </a:p>
          <a:p>
            <a:r>
              <a:rPr lang="ru-RU" sz="900" b="1" dirty="0" smtClean="0">
                <a:latin typeface="Georgia" pitchFamily="18" charset="0"/>
              </a:rPr>
              <a:t>- Беседа на тему: «Мы пассажиры»</a:t>
            </a:r>
          </a:p>
          <a:p>
            <a:r>
              <a:rPr lang="ru-RU" sz="900" b="1" dirty="0" smtClean="0">
                <a:latin typeface="Georgia" pitchFamily="18" charset="0"/>
              </a:rPr>
              <a:t>- Беседа на тему «Внимание: мы переходим улицу».</a:t>
            </a:r>
          </a:p>
          <a:p>
            <a:r>
              <a:rPr lang="ru-RU" sz="900" b="1" dirty="0" smtClean="0">
                <a:latin typeface="Georgia" pitchFamily="18" charset="0"/>
              </a:rPr>
              <a:t>- Беседа с детьми о необходимости использования светоотражающих элементов в одежде.</a:t>
            </a:r>
          </a:p>
          <a:p>
            <a:r>
              <a:rPr lang="ru-RU" sz="900" b="1" dirty="0" smtClean="0">
                <a:latin typeface="Georgia" pitchFamily="18" charset="0"/>
              </a:rPr>
              <a:t>- Экскурсия к пешеходному переходу</a:t>
            </a:r>
          </a:p>
          <a:p>
            <a:r>
              <a:rPr lang="ru-RU" sz="900" b="1" dirty="0" smtClean="0">
                <a:latin typeface="Georgia" pitchFamily="18" charset="0"/>
              </a:rPr>
              <a:t> </a:t>
            </a:r>
            <a:r>
              <a:rPr lang="ru-RU" sz="900" b="1" dirty="0" smtClean="0">
                <a:latin typeface="Georgia" pitchFamily="18" charset="0"/>
              </a:rPr>
              <a:t>Развивающие</a:t>
            </a:r>
            <a:r>
              <a:rPr lang="ru-RU" sz="900" b="1" dirty="0" smtClean="0">
                <a:latin typeface="Georgia" pitchFamily="18" charset="0"/>
              </a:rPr>
              <a:t>, дидактические и подвижные игры</a:t>
            </a:r>
          </a:p>
          <a:p>
            <a:r>
              <a:rPr lang="ru-RU" sz="900" b="1" dirty="0" smtClean="0">
                <a:latin typeface="Georgia" pitchFamily="18" charset="0"/>
              </a:rPr>
              <a:t>- «Посмотри и угадай»</a:t>
            </a:r>
          </a:p>
          <a:p>
            <a:r>
              <a:rPr lang="ru-RU" sz="900" b="1" dirty="0" smtClean="0">
                <a:latin typeface="Georgia" pitchFamily="18" charset="0"/>
              </a:rPr>
              <a:t>- «Пешеходный переход»</a:t>
            </a:r>
          </a:p>
          <a:p>
            <a:r>
              <a:rPr lang="ru-RU" sz="900" b="1" dirty="0" smtClean="0">
                <a:latin typeface="Georgia" pitchFamily="18" charset="0"/>
              </a:rPr>
              <a:t>- «Азбука пешехода»</a:t>
            </a:r>
          </a:p>
          <a:p>
            <a:r>
              <a:rPr lang="ru-RU" sz="900" b="1" dirty="0" smtClean="0">
                <a:latin typeface="Georgia" pitchFamily="18" charset="0"/>
              </a:rPr>
              <a:t>- «Угадай знак»</a:t>
            </a:r>
          </a:p>
          <a:p>
            <a:r>
              <a:rPr lang="ru-RU" sz="900" b="1" dirty="0" smtClean="0">
                <a:latin typeface="Georgia" pitchFamily="18" charset="0"/>
              </a:rPr>
              <a:t>- «Воробышки и автомобиль»</a:t>
            </a:r>
          </a:p>
          <a:p>
            <a:r>
              <a:rPr lang="ru-RU" sz="900" b="1" dirty="0" smtClean="0">
                <a:latin typeface="Georgia" pitchFamily="18" charset="0"/>
              </a:rPr>
              <a:t>- «Подбери груз к машине»</a:t>
            </a:r>
          </a:p>
          <a:p>
            <a:r>
              <a:rPr lang="ru-RU" sz="900" b="1" dirty="0" smtClean="0">
                <a:latin typeface="Georgia" pitchFamily="18" charset="0"/>
              </a:rPr>
              <a:t>- «На чем я путешествую»</a:t>
            </a:r>
          </a:p>
          <a:p>
            <a:r>
              <a:rPr lang="ru-RU" sz="900" b="1" dirty="0" smtClean="0">
                <a:latin typeface="Georgia" pitchFamily="18" charset="0"/>
              </a:rPr>
              <a:t> </a:t>
            </a:r>
            <a:r>
              <a:rPr lang="ru-RU" sz="900" b="1" dirty="0" smtClean="0">
                <a:latin typeface="Georgia" pitchFamily="18" charset="0"/>
              </a:rPr>
              <a:t>Чтение </a:t>
            </a:r>
            <a:r>
              <a:rPr lang="ru-RU" sz="900" b="1" dirty="0" smtClean="0">
                <a:latin typeface="Georgia" pitchFamily="18" charset="0"/>
              </a:rPr>
              <a:t>художественной литературы</a:t>
            </a:r>
          </a:p>
          <a:p>
            <a:r>
              <a:rPr lang="ru-RU" sz="900" b="1" dirty="0" smtClean="0">
                <a:latin typeface="Georgia" pitchFamily="18" charset="0"/>
              </a:rPr>
              <a:t>- С Михалков «Бездельник светофор»</a:t>
            </a:r>
          </a:p>
          <a:p>
            <a:r>
              <a:rPr lang="ru-RU" sz="900" b="1" dirty="0" smtClean="0">
                <a:latin typeface="Georgia" pitchFamily="18" charset="0"/>
              </a:rPr>
              <a:t>- Лебедев – Кумач «Про умных зверюшек»</a:t>
            </a:r>
          </a:p>
          <a:p>
            <a:r>
              <a:rPr lang="ru-RU" sz="900" b="1" dirty="0" smtClean="0">
                <a:latin typeface="Georgia" pitchFamily="18" charset="0"/>
              </a:rPr>
              <a:t>- С. Маршак «Светофор»</a:t>
            </a:r>
          </a:p>
          <a:p>
            <a:r>
              <a:rPr lang="ru-RU" sz="900" b="1" dirty="0" smtClean="0">
                <a:latin typeface="Georgia" pitchFamily="18" charset="0"/>
              </a:rPr>
              <a:t>- Мигунова «Уроки малышам»</a:t>
            </a:r>
          </a:p>
          <a:p>
            <a:r>
              <a:rPr lang="ru-RU" sz="900" b="1" dirty="0" smtClean="0">
                <a:latin typeface="Georgia" pitchFamily="18" charset="0"/>
              </a:rPr>
              <a:t>- С.Савушкин «Я бегу через дорогу»</a:t>
            </a:r>
          </a:p>
          <a:p>
            <a:r>
              <a:rPr lang="ru-RU" sz="900" b="1" dirty="0" smtClean="0">
                <a:latin typeface="Georgia" pitchFamily="18" charset="0"/>
              </a:rPr>
              <a:t>- Картотеки стихов и загадок о ПДД</a:t>
            </a:r>
          </a:p>
          <a:p>
            <a:r>
              <a:rPr lang="ru-RU" sz="900" b="1" dirty="0" smtClean="0">
                <a:latin typeface="Georgia" pitchFamily="18" charset="0"/>
              </a:rPr>
              <a:t> </a:t>
            </a:r>
            <a:r>
              <a:rPr lang="ru-RU" sz="900" b="1" dirty="0" smtClean="0">
                <a:latin typeface="Georgia" pitchFamily="18" charset="0"/>
              </a:rPr>
              <a:t>Развивающие </a:t>
            </a:r>
            <a:r>
              <a:rPr lang="ru-RU" sz="900" b="1" dirty="0" smtClean="0">
                <a:latin typeface="Georgia" pitchFamily="18" charset="0"/>
              </a:rPr>
              <a:t>ситуации на игровой основе</a:t>
            </a:r>
          </a:p>
          <a:p>
            <a:r>
              <a:rPr lang="ru-RU" sz="900" b="1" dirty="0" smtClean="0">
                <a:latin typeface="Georgia" pitchFamily="18" charset="0"/>
              </a:rPr>
              <a:t>- Речевое развитие  М.Дружинина «Наш друг светофор», Е. Козловская «Дорожная безопасность»</a:t>
            </a:r>
          </a:p>
          <a:p>
            <a:r>
              <a:rPr lang="ru-RU" sz="900" b="1" dirty="0" smtClean="0">
                <a:latin typeface="Georgia" pitchFamily="18" charset="0"/>
              </a:rPr>
              <a:t>- Художественно – эстетическое развитие (аппликация «Светофор», рисование «Улица нашего села», конструирование «Гараж»)</a:t>
            </a:r>
          </a:p>
          <a:p>
            <a:r>
              <a:rPr lang="ru-RU" sz="900" b="1" dirty="0" smtClean="0">
                <a:latin typeface="Georgia" pitchFamily="18" charset="0"/>
              </a:rPr>
              <a:t>- Социально – коммуникативное развитие (Социальный мир «Как правильно переходить улицу»)</a:t>
            </a:r>
          </a:p>
          <a:p>
            <a:r>
              <a:rPr lang="ru-RU" sz="900" b="1" dirty="0" smtClean="0">
                <a:latin typeface="Georgia" pitchFamily="18" charset="0"/>
              </a:rPr>
              <a:t> </a:t>
            </a:r>
            <a:r>
              <a:rPr lang="ru-RU" sz="900" b="1" dirty="0" smtClean="0">
                <a:latin typeface="Georgia" pitchFamily="18" charset="0"/>
              </a:rPr>
              <a:t>Предметно </a:t>
            </a:r>
            <a:r>
              <a:rPr lang="ru-RU" sz="900" b="1" dirty="0" smtClean="0">
                <a:latin typeface="Georgia" pitchFamily="18" charset="0"/>
              </a:rPr>
              <a:t>– развивающая среда</a:t>
            </a:r>
          </a:p>
          <a:p>
            <a:r>
              <a:rPr lang="ru-RU" sz="900" b="1" dirty="0" smtClean="0">
                <a:latin typeface="Georgia" pitchFamily="18" charset="0"/>
              </a:rPr>
              <a:t>- Иллюстрации с ПДД и знаками.</a:t>
            </a:r>
          </a:p>
          <a:p>
            <a:r>
              <a:rPr lang="ru-RU" sz="900" b="1" dirty="0" smtClean="0">
                <a:latin typeface="Georgia" pitchFamily="18" charset="0"/>
              </a:rPr>
              <a:t>- Книжка – самоделка «Улица города»</a:t>
            </a:r>
          </a:p>
          <a:p>
            <a:r>
              <a:rPr lang="ru-RU" sz="900" b="1" dirty="0" smtClean="0">
                <a:latin typeface="Georgia" pitchFamily="18" charset="0"/>
              </a:rPr>
              <a:t>- Папки – файлы обучающие правилам дорожного движения </a:t>
            </a:r>
          </a:p>
          <a:p>
            <a:r>
              <a:rPr lang="ru-RU" sz="900" b="1" dirty="0" smtClean="0">
                <a:latin typeface="Georgia" pitchFamily="18" charset="0"/>
              </a:rPr>
              <a:t>- Макет «Улицы – города»</a:t>
            </a:r>
          </a:p>
          <a:p>
            <a:r>
              <a:rPr lang="ru-RU" sz="900" b="1" dirty="0" smtClean="0">
                <a:latin typeface="Georgia" pitchFamily="18" charset="0"/>
              </a:rPr>
              <a:t>- Настольно – дидактические «Учим дорожные знаки», «Законы улицы и дороги».</a:t>
            </a:r>
          </a:p>
          <a:p>
            <a:r>
              <a:rPr lang="ru-RU" sz="900" b="1" dirty="0" smtClean="0">
                <a:latin typeface="Georgia" pitchFamily="18" charset="0"/>
              </a:rPr>
              <a:t>- Дидактическая игра «Домино» (с дорожными знаками)</a:t>
            </a:r>
          </a:p>
          <a:p>
            <a:r>
              <a:rPr lang="ru-RU" sz="900" b="1" dirty="0" smtClean="0">
                <a:latin typeface="Georgia" pitchFamily="18" charset="0"/>
              </a:rPr>
              <a:t> </a:t>
            </a:r>
            <a:r>
              <a:rPr lang="ru-RU" sz="900" b="1" dirty="0" smtClean="0">
                <a:latin typeface="Georgia" pitchFamily="18" charset="0"/>
              </a:rPr>
              <a:t>Работа </a:t>
            </a:r>
            <a:r>
              <a:rPr lang="ru-RU" sz="900" b="1" dirty="0" smtClean="0">
                <a:latin typeface="Georgia" pitchFamily="18" charset="0"/>
              </a:rPr>
              <a:t>с родителями</a:t>
            </a:r>
          </a:p>
          <a:p>
            <a:r>
              <a:rPr lang="ru-RU" sz="900" b="1" dirty="0" smtClean="0">
                <a:latin typeface="Georgia" pitchFamily="18" charset="0"/>
              </a:rPr>
              <a:t>- Анкетирование на тему: «Изучение отношения родителей к необходимости обучения детей правилам дорожного движения»</a:t>
            </a:r>
          </a:p>
          <a:p>
            <a:r>
              <a:rPr lang="ru-RU" sz="900" b="1" dirty="0" smtClean="0">
                <a:latin typeface="Georgia" pitchFamily="18" charset="0"/>
              </a:rPr>
              <a:t>- Памятка для родителей «Безопасность дорожного движения»</a:t>
            </a:r>
          </a:p>
          <a:p>
            <a:r>
              <a:rPr lang="ru-RU" sz="900" b="1" dirty="0" smtClean="0">
                <a:latin typeface="Georgia" pitchFamily="18" charset="0"/>
              </a:rPr>
              <a:t>-Консультация для родителей: «Знает ли ваш ребенок правила дорожного движения».</a:t>
            </a:r>
          </a:p>
          <a:p>
            <a:r>
              <a:rPr lang="ru-RU" sz="900" b="1" dirty="0" smtClean="0">
                <a:latin typeface="Georgia" pitchFamily="18" charset="0"/>
              </a:rPr>
              <a:t> </a:t>
            </a:r>
            <a:r>
              <a:rPr lang="ru-RU" sz="900" b="1" dirty="0" smtClean="0">
                <a:latin typeface="Georgia" pitchFamily="18" charset="0"/>
              </a:rPr>
              <a:t>Совместная </a:t>
            </a:r>
            <a:r>
              <a:rPr lang="ru-RU" sz="900" b="1" dirty="0" smtClean="0">
                <a:latin typeface="Georgia" pitchFamily="18" charset="0"/>
              </a:rPr>
              <a:t>работа педагога с родителями и детьми</a:t>
            </a:r>
          </a:p>
          <a:p>
            <a:r>
              <a:rPr lang="ru-RU" sz="900" b="1" dirty="0" smtClean="0">
                <a:latin typeface="Georgia" pitchFamily="18" charset="0"/>
              </a:rPr>
              <a:t>- Совместный праздник «Дорога и пешеход»</a:t>
            </a:r>
          </a:p>
          <a:p>
            <a:r>
              <a:rPr lang="ru-RU" sz="900" b="1" dirty="0" smtClean="0">
                <a:latin typeface="Georgia" pitchFamily="18" charset="0"/>
              </a:rPr>
              <a:t>- Изготовление атрибутов к празднику.</a:t>
            </a:r>
          </a:p>
          <a:p>
            <a:r>
              <a:rPr lang="ru-RU" sz="900" b="1" dirty="0" smtClean="0">
                <a:latin typeface="Georgia" pitchFamily="18" charset="0"/>
              </a:rPr>
              <a:t>- КВН «Безопасность дорожного движения»</a:t>
            </a:r>
            <a:endParaRPr lang="ru-RU" sz="900" b="1" dirty="0">
              <a:latin typeface="Georgia" pitchFamily="18" charset="0"/>
            </a:endParaRPr>
          </a:p>
        </p:txBody>
      </p:sp>
    </p:spTree>
  </p:cSld>
  <p:clrMapOvr>
    <a:masterClrMapping/>
  </p:clrMapOvr>
  <p:transition advTm="365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900" b="1" dirty="0" smtClean="0">
                <a:latin typeface="Georgia" pitchFamily="18" charset="0"/>
              </a:rPr>
              <a:t>                                                                                                                   Работа </a:t>
            </a:r>
            <a:r>
              <a:rPr lang="ru-RU" sz="900" b="1" dirty="0" smtClean="0">
                <a:latin typeface="Georgia" pitchFamily="18" charset="0"/>
              </a:rPr>
              <a:t>в  ДОУ</a:t>
            </a:r>
          </a:p>
          <a:p>
            <a:r>
              <a:rPr lang="ru-RU" sz="900" b="1" dirty="0" smtClean="0">
                <a:latin typeface="Georgia" pitchFamily="18" charset="0"/>
              </a:rPr>
              <a:t>                                                                                                   по </a:t>
            </a:r>
            <a:r>
              <a:rPr lang="ru-RU" sz="900" b="1" dirty="0" smtClean="0">
                <a:latin typeface="Georgia" pitchFamily="18" charset="0"/>
              </a:rPr>
              <a:t>предупреждению детского</a:t>
            </a:r>
          </a:p>
          <a:p>
            <a:r>
              <a:rPr lang="ru-RU" sz="900" b="1" dirty="0" smtClean="0">
                <a:latin typeface="Georgia" pitchFamily="18" charset="0"/>
              </a:rPr>
              <a:t>                                                                                         </a:t>
            </a:r>
            <a:r>
              <a:rPr lang="ru-RU" sz="900" b="1" dirty="0" err="1" smtClean="0">
                <a:latin typeface="Georgia" pitchFamily="18" charset="0"/>
              </a:rPr>
              <a:t>дорожно</a:t>
            </a:r>
            <a:r>
              <a:rPr lang="ru-RU" sz="900" b="1" dirty="0" smtClean="0">
                <a:latin typeface="Georgia" pitchFamily="18" charset="0"/>
              </a:rPr>
              <a:t>- </a:t>
            </a:r>
            <a:r>
              <a:rPr lang="ru-RU" sz="900" b="1" dirty="0" smtClean="0">
                <a:latin typeface="Georgia" pitchFamily="18" charset="0"/>
              </a:rPr>
              <a:t>транспортного травматизма</a:t>
            </a:r>
          </a:p>
          <a:p>
            <a:r>
              <a:rPr lang="ru-RU" sz="900" b="1" dirty="0" smtClean="0">
                <a:latin typeface="Georgia" pitchFamily="18" charset="0"/>
              </a:rPr>
              <a:t>    С самого раннего детства ребёнок становится участником дорожного движения: он или пешеход, который вместе с родителями идёт по улице, или пассажир, который едет в транспорте, автомобиле с родителями. </a:t>
            </a:r>
          </a:p>
          <a:p>
            <a:r>
              <a:rPr lang="ru-RU" sz="900" b="1" dirty="0" smtClean="0">
                <a:latin typeface="Georgia" pitchFamily="18" charset="0"/>
              </a:rPr>
              <a:t>    Основными причинами детского дорожно-транспортного травматизма являются незнание и нарушение правил дорожного движения, а также правил поведения на улице. Забывая об опасности, дети выбегают на проезжую часть, выезжают на санках на дорогу, вырываются из рук родителей при переходе улицы и пытаются перебежать её. Они ещё не умеют в полной мере управлять своим поведением, не в состоянии правильно определить расстояние до приближающейся машины и её скорость. К сожалению, подобное поведение на дорогах наблюдается всё чаще. Поэтому необходимо как можно раньше обучать детей навыкам безопасного движения на дороге и вырабатывать привычку соблюдать правила дорожного движения. </a:t>
            </a:r>
          </a:p>
          <a:p>
            <a:r>
              <a:rPr lang="ru-RU" sz="900" b="1" dirty="0" smtClean="0">
                <a:latin typeface="Georgia" pitchFamily="18" charset="0"/>
              </a:rPr>
              <a:t>      В рамках акции по профилактике </a:t>
            </a:r>
            <a:r>
              <a:rPr lang="ru-RU" sz="900" b="1" dirty="0" err="1" smtClean="0">
                <a:latin typeface="Georgia" pitchFamily="18" charset="0"/>
              </a:rPr>
              <a:t>дорожно</a:t>
            </a:r>
            <a:r>
              <a:rPr lang="ru-RU" sz="900" b="1" dirty="0" smtClean="0">
                <a:latin typeface="Georgia" pitchFamily="18" charset="0"/>
              </a:rPr>
              <a:t> -  транспортного травматизма с 10.10.2014 по 17.10.2014 года воспитателем «Детского сада села Булановка» Бавыкиной С.Н. был разработан план мероприятий.</a:t>
            </a:r>
          </a:p>
          <a:p>
            <a:r>
              <a:rPr lang="ru-RU" sz="900" b="1" dirty="0" smtClean="0">
                <a:latin typeface="Georgia" pitchFamily="18" charset="0"/>
              </a:rPr>
              <a:t>Обучая детей  правилам дорожного движения,  используем все доступные формы и методы работы. Это – беседы, обсуждение ситуаций, наблюдения, экскурсии, заучивание стихов, чтение художественной литературы, настольные, дидактические игры и т.д. Для проведения бесед по обучению детей безопасному поведению на дороге педагоги используют игрушки различных видов транспортных средств, модели средств регулирования (светофоры, дорожные знаки и т.д.), схемы перекрёстков и дорог с дорожной разметкой, разрезные картинки, кубики, настенные плакаты, сюжетные картинки, отражающие дорожные ситуации, материалы газеты «Добра Дорога Детства». Детям даются задания: запомнить путь из детского сада до дома, нарисовать улицу, на которой живёт ребёнок, дом, переход, дорожные знаки. Обучение правилам дорожного движения происходит и на занятиях по познавательному развитию (дети прокладывают маршрут, ориентируются на листе). Воспитатели проводят с детьми интересные динамические паузы и </a:t>
            </a:r>
            <a:r>
              <a:rPr lang="ru-RU" sz="900" b="1" dirty="0" err="1" smtClean="0">
                <a:latin typeface="Georgia" pitchFamily="18" charset="0"/>
              </a:rPr>
              <a:t>физминутки</a:t>
            </a:r>
            <a:r>
              <a:rPr lang="ru-RU" sz="900" b="1" dirty="0" smtClean="0">
                <a:latin typeface="Georgia" pitchFamily="18" charset="0"/>
              </a:rPr>
              <a:t>, которые обучают детей безопасному поведению на улице.</a:t>
            </a:r>
          </a:p>
          <a:p>
            <a:r>
              <a:rPr lang="ru-RU" sz="900" b="1" dirty="0" smtClean="0">
                <a:latin typeface="Georgia" pitchFamily="18" charset="0"/>
              </a:rPr>
              <a:t> </a:t>
            </a:r>
          </a:p>
          <a:p>
            <a:r>
              <a:rPr lang="ru-RU" sz="900" b="1" dirty="0" smtClean="0">
                <a:latin typeface="Georgia" pitchFamily="18" charset="0"/>
              </a:rPr>
              <a:t>Основные задачи,  которые мы решаем: </a:t>
            </a:r>
          </a:p>
          <a:p>
            <a:r>
              <a:rPr lang="ru-RU" sz="900" b="1" dirty="0" smtClean="0">
                <a:latin typeface="Georgia" pitchFamily="18" charset="0"/>
              </a:rPr>
              <a:t>1. Знакомить детей с правилами дорожного движения;</a:t>
            </a:r>
          </a:p>
          <a:p>
            <a:r>
              <a:rPr lang="ru-RU" sz="900" b="1" dirty="0" smtClean="0">
                <a:latin typeface="Georgia" pitchFamily="18" charset="0"/>
              </a:rPr>
              <a:t>2. Формирование представлений  о правилах поведения на улице, расширение представлений детей обо всех участниках дорожного движения;</a:t>
            </a:r>
          </a:p>
          <a:p>
            <a:r>
              <a:rPr lang="ru-RU" sz="900" b="1" dirty="0" smtClean="0">
                <a:latin typeface="Georgia" pitchFamily="18" charset="0"/>
              </a:rPr>
              <a:t>3. Овладение практическими навыками и правилами безопасного поведения на улицах села и применение их на практике;</a:t>
            </a:r>
          </a:p>
          <a:p>
            <a:r>
              <a:rPr lang="ru-RU" sz="900" b="1" dirty="0" smtClean="0">
                <a:latin typeface="Georgia" pitchFamily="18" charset="0"/>
              </a:rPr>
              <a:t>4. Воспитывать потребность детей быть дисциплинированными и внимательными на улице и ношения на одежде </a:t>
            </a:r>
            <a:r>
              <a:rPr lang="ru-RU" sz="900" b="1" dirty="0" err="1" smtClean="0">
                <a:latin typeface="Georgia" pitchFamily="18" charset="0"/>
              </a:rPr>
              <a:t>световозвращающих</a:t>
            </a:r>
            <a:r>
              <a:rPr lang="ru-RU" sz="900" b="1" dirty="0" smtClean="0">
                <a:latin typeface="Georgia" pitchFamily="18" charset="0"/>
              </a:rPr>
              <a:t> элементов.</a:t>
            </a:r>
          </a:p>
          <a:p>
            <a:r>
              <a:rPr lang="ru-RU" sz="900" b="1" dirty="0" smtClean="0">
                <a:latin typeface="Georgia" pitchFamily="18" charset="0"/>
              </a:rPr>
              <a:t>    Как показывает практика, успех обучения детей правилам безопасного поведения на дорогах и улицах возможен только при условии тесного взаимодействия детского сада и семьи. Ведь именно родители являются для ребёнка непосредственным образцом поведения на улице. Поэтому в работу по профилактике  детского дорожно-транспортного травматизма включены все участники образовательного процесса: дети, родители, педагоги. С родителями проводятся беседы, даются рекомендации. Ежегодно  проводится общее родительское собрание, на котором рассматриваются вопросы безопасности детей, и ношения детьми </a:t>
            </a:r>
            <a:r>
              <a:rPr lang="ru-RU" sz="900" b="1" dirty="0" err="1" smtClean="0">
                <a:latin typeface="Georgia" pitchFamily="18" charset="0"/>
              </a:rPr>
              <a:t>световозвращающих</a:t>
            </a:r>
            <a:r>
              <a:rPr lang="ru-RU" sz="900" b="1" dirty="0" smtClean="0">
                <a:latin typeface="Georgia" pitchFamily="18" charset="0"/>
              </a:rPr>
              <a:t> элементов, так же было проведено анкетирование на тему: «Изучение отношения родителей к необходимости обучения детей правилам дорожного движения» и вручение памятки для родителей «Безопасность дорожного движения»</a:t>
            </a:r>
          </a:p>
          <a:p>
            <a:r>
              <a:rPr lang="ru-RU" sz="900" b="1" dirty="0" smtClean="0">
                <a:latin typeface="Georgia" pitchFamily="18" charset="0"/>
              </a:rPr>
              <a:t>     Завершающим этапом проведения акции стало совместный праздник детей и родителей «Дорога и пешеход» и КВН «Безопасность дорожного движения».</a:t>
            </a:r>
          </a:p>
          <a:p>
            <a:r>
              <a:rPr lang="ru-RU" sz="900" b="1" dirty="0" smtClean="0">
                <a:latin typeface="Georgia" pitchFamily="18" charset="0"/>
              </a:rPr>
              <a:t>     Вся проводимая работа по акции «Светлячок» была направлена на разъяснение детям знаний  о том, как важно не только знать, но и соблюдать правила дорожного движения  и  использовать светоотражающие элементы в одежде.</a:t>
            </a:r>
          </a:p>
          <a:p>
            <a:r>
              <a:rPr lang="ru-RU" sz="900" dirty="0" smtClean="0"/>
              <a:t> </a:t>
            </a:r>
          </a:p>
          <a:p>
            <a:endParaRPr lang="ru-RU" sz="900" dirty="0"/>
          </a:p>
        </p:txBody>
      </p:sp>
    </p:spTree>
  </p:cSld>
  <p:clrMapOvr>
    <a:masterClrMapping/>
  </p:clrMapOvr>
  <p:transition advTm="354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200" b="1" dirty="0" smtClean="0">
                <a:latin typeface="Georgia" pitchFamily="18" charset="0"/>
              </a:rPr>
              <a:t>Работа с детьми</a:t>
            </a: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b="1" u="sng" dirty="0" smtClean="0">
                <a:latin typeface="Georgia" pitchFamily="18" charset="0"/>
              </a:rPr>
              <a:t/>
            </a:r>
            <a:br>
              <a:rPr lang="ru-RU" sz="2000" b="1" u="sng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>Беседа об правилах дорожного движения.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Содержимое 5" descr="DSC009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543" y="1600201"/>
            <a:ext cx="6798915" cy="4525963"/>
          </a:xfrm>
        </p:spPr>
      </p:pic>
    </p:spTree>
  </p:cSld>
  <p:clrMapOvr>
    <a:masterClrMapping/>
  </p:clrMapOvr>
  <p:transition advTm="223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Мы пешеходы.</a:t>
            </a:r>
            <a:br>
              <a:rPr lang="ru-RU" sz="2000" b="1" dirty="0" smtClean="0">
                <a:latin typeface="Georgia" pitchFamily="18" charset="0"/>
              </a:rPr>
            </a:b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Содержимое 5" descr="DSC009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543" y="1600201"/>
            <a:ext cx="679891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Раздача  памятки  водителям.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4" name="Содержимое 3" descr="DSC009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543" y="1600201"/>
            <a:ext cx="679891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482</Words>
  <Application>Microsoft Office PowerPoint</Application>
  <PresentationFormat>Экран (4:3)</PresentationFormat>
  <Paragraphs>114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Муниципальное дошкольное образовательное учреждение «Детский сад села Булановка Шебекинского района Белгородской области»           Материалы по проведению акции по       профилактике  ДДТТ «Светлячок»                     2014 </vt:lpstr>
      <vt:lpstr>Муниципальное дошкольное образовательное учреждение «Детский сад села Булановка Шебекинского района Белгородской области»                 Отчет о проделанной работе в МБДОУ «Детский сад села Булановка  в рамках по профилактике акции ДДТТ «Светлячок»                                                                                                                          Подготовила воспитатель                                                                                                        разновозрастной группы                                                                                                                        Бавыкина Светлана Николаевна</vt:lpstr>
      <vt:lpstr>Муниципальное бюджетное дошкольное образовательное учреждение «Детский сад села Булановка Шебекинского  района         Белгородской области»                                                                                                                            Приказ      От  10. 10.  2014 г                                                                                                                                                                                                                   №  58    О проведении акции по профилактике детского дорожно-транспортного травматизма  «Светлячок» МБДОУ«Детский сад села Булановка»       На основании приказа Управления образования администрации Шебекинского района от 2.10.2014г. № 1117 О проведении районной акции по профилактике детского дорожно-транспортного травматизма среди детей дошкольного возраста «Светлячок». и пропаганде использования световозвращающих элементов детьми дошкольного возраста, привлечения внимания родительской общественности к проблеме обеспечения безопасности дорожного движения  ПРИКАЗЫВАЮ:   1. Провести с 10 октября по 17 октября 2014 года МБДОУ «Детский сад село Булановка» акцию по профилактике детского дорожно-транспортного травматизма «Светлячок».     2. Воспитателям Бавыкиной С.Н. Бавыкиной Н.В. в рамках акции: Организовать мероприятия в группе направленные на профилактику детского дорожно-транспортного травматизма с привлечением родителей и  общественности. Провести агитационные мероприятия на улицах села и общественно значимых местах. Утвердить Положение о проведении в МБДОУ « Детский сад села Булановка» акции по профилактике детского дорожно-транспортного травматизма «Светлячок » (приложение №1). Предоставить информацию и фотографический материал о проведении акции по профилактике ДДТТ до 24 октября 2014 г. в информационно-методический центр Управления образования администрации Шебекинского района Контроль за исполнением настоящего приказа оставляю за собой.     Заведующий МБДОУ «Детский сад села Булановка Шебекинского района Белгородской области»                                                              О.Г.Пасиешвили   С приказом ознакомлены:   Воспитатель – Бавыкина С.Н. Воспитатель – Бавыкина Н.В </vt:lpstr>
      <vt:lpstr>Слайд 4</vt:lpstr>
      <vt:lpstr>Слайд 5</vt:lpstr>
      <vt:lpstr>Слайд 6</vt:lpstr>
      <vt:lpstr>Работа с детьми  Беседа об правилах дорожного движения.</vt:lpstr>
      <vt:lpstr>Мы пешеходы. </vt:lpstr>
      <vt:lpstr>Раздача  памятки  водителям.</vt:lpstr>
      <vt:lpstr>Внимание: мы переходим улицу.</vt:lpstr>
      <vt:lpstr>Беседа с детьми о необходимости использования светоотражающих элементов в одежде</vt:lpstr>
      <vt:lpstr>Экскурсия к пешеходному переходу</vt:lpstr>
      <vt:lpstr>Развивающие, дидактические  и подвижные игры «Посмотри и угадай» </vt:lpstr>
      <vt:lpstr>Пешеходный переход.</vt:lpstr>
      <vt:lpstr>Азбука пешехода.</vt:lpstr>
      <vt:lpstr>Совместный конкур родителей и детей «Угадай знак».</vt:lpstr>
      <vt:lpstr>«Воробышки и автомобиль»</vt:lpstr>
      <vt:lpstr>«На чем я путешествую»</vt:lpstr>
      <vt:lpstr>Макет «Улицы – города»</vt:lpstr>
      <vt:lpstr>Оформление уголка по ДДТТ.</vt:lpstr>
      <vt:lpstr>   Совместная работа педагога с родителями и детьми   КВН «Безопасность дорожного движения»  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села Булановка Шебекинского района Белгородской области»           Материалы по проведению акции по       профилактике  ДДТТ «Светлячок»                     2014 </dc:title>
  <dc:creator>Ольга</dc:creator>
  <cp:lastModifiedBy>Ольга</cp:lastModifiedBy>
  <cp:revision>24</cp:revision>
  <dcterms:created xsi:type="dcterms:W3CDTF">2014-10-22T19:50:16Z</dcterms:created>
  <dcterms:modified xsi:type="dcterms:W3CDTF">2014-10-23T19:24:07Z</dcterms:modified>
</cp:coreProperties>
</file>